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70" r:id="rId6"/>
    <p:sldId id="273" r:id="rId7"/>
    <p:sldId id="318" r:id="rId8"/>
    <p:sldId id="332" r:id="rId9"/>
    <p:sldId id="333" r:id="rId10"/>
    <p:sldId id="331" r:id="rId11"/>
    <p:sldId id="325" r:id="rId12"/>
    <p:sldId id="326" r:id="rId13"/>
    <p:sldId id="327" r:id="rId14"/>
    <p:sldId id="328" r:id="rId15"/>
    <p:sldId id="329" r:id="rId16"/>
    <p:sldId id="330" r:id="rId17"/>
    <p:sldId id="319" r:id="rId18"/>
    <p:sldId id="314" r:id="rId19"/>
    <p:sldId id="28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8A76DB-1CD3-4956-9C88-AA11C1789C7E}" v="2" dt="2021-09-17T05:48:19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249" autoAdjust="0"/>
  </p:normalViewPr>
  <p:slideViewPr>
    <p:cSldViewPr snapToGrid="0">
      <p:cViewPr>
        <p:scale>
          <a:sx n="72" d="100"/>
          <a:sy n="72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ustonisd.org/Domain/52335" TargetMode="External"/><Relationship Id="rId2" Type="http://schemas.openxmlformats.org/officeDocument/2006/relationships/hyperlink" Target="mailto:Anna.Haro@Houstonisd.or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ustonisd.org/Domain/52335" TargetMode="External"/><Relationship Id="rId2" Type="http://schemas.openxmlformats.org/officeDocument/2006/relationships/hyperlink" Target="mailto:Anna.Haro@HoustonISD.or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ei.edu/blog/why-math-is-important-for-pharmacy-technicians/" TargetMode="External"/><Relationship Id="rId2" Type="http://schemas.openxmlformats.org/officeDocument/2006/relationships/hyperlink" Target="https://info.nhanow.com/blog/the-excpt-exam-what-to-expect-and-how-to-prepa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armacytimes.com/view/an-absence-of-essential-skills-in-the-current-healthcare-landscap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EED1-E167-4C9F-84A6-8C4409F50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91545"/>
            <a:ext cx="9509760" cy="3759288"/>
          </a:xfrm>
        </p:spPr>
        <p:txBody>
          <a:bodyPr/>
          <a:lstStyle/>
          <a:p>
            <a:r>
              <a:rPr lang="en-US" sz="4400" dirty="0"/>
              <a:t>Health Science Curriculum, Part 2: Skills Gap, Opportunities, and Challenges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0AD06-EFC8-47B9-979A-02D717384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2825" y="4050833"/>
            <a:ext cx="7766936" cy="1646302"/>
          </a:xfrm>
        </p:spPr>
        <p:txBody>
          <a:bodyPr>
            <a:noAutofit/>
          </a:bodyPr>
          <a:lstStyle/>
          <a:p>
            <a:r>
              <a:rPr lang="en-US" sz="2400" dirty="0"/>
              <a:t>September 2021</a:t>
            </a:r>
          </a:p>
          <a:p>
            <a:r>
              <a:rPr lang="en-US" sz="2400" dirty="0"/>
              <a:t>Dr. Anna Haro</a:t>
            </a:r>
          </a:p>
          <a:p>
            <a:r>
              <a:rPr lang="en-US" sz="2400" dirty="0"/>
              <a:t>Westside HS</a:t>
            </a:r>
          </a:p>
        </p:txBody>
      </p:sp>
    </p:spTree>
    <p:extLst>
      <p:ext uri="{BB962C8B-B14F-4D97-AF65-F5344CB8AC3E}">
        <p14:creationId xmlns:p14="http://schemas.microsoft.com/office/powerpoint/2010/main" val="3848667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721D-BAF6-4B5F-8C02-EBA28F14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957943"/>
          </a:xfrm>
        </p:spPr>
        <p:txBody>
          <a:bodyPr>
            <a:normAutofit/>
          </a:bodyPr>
          <a:lstStyle/>
          <a:p>
            <a:r>
              <a:rPr lang="en-US" dirty="0"/>
              <a:t>Challenge #4: Classroom Supplies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F5952-66D3-48F2-83F1-B247C6B5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718456"/>
            <a:ext cx="10270436" cy="613954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classroom supplies do you need to provide adequate training for the certification exams?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vendors do you use to obtain classroom supplies to train students?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supplies are inaccessible due to inadequate products from vendors?</a:t>
            </a:r>
          </a:p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58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721D-BAF6-4B5F-8C02-EBA28F14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957943"/>
          </a:xfrm>
        </p:spPr>
        <p:txBody>
          <a:bodyPr>
            <a:normAutofit/>
          </a:bodyPr>
          <a:lstStyle/>
          <a:p>
            <a:r>
              <a:rPr lang="en-US" dirty="0"/>
              <a:t>Challenge #5: Affiliation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F5952-66D3-48F2-83F1-B247C6B5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718456"/>
            <a:ext cx="10575235" cy="613954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Which organizations and how many practicum training sites do you utilize?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Are training sites allowing your students during COVID?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steps do you take to obtain an affiliation agreement with a site – and how do you identify the contact name of the site employee handling the affiliations?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How do you schedule students at their training sites and balance with didactic classroom instruction?</a:t>
            </a:r>
          </a:p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300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721D-BAF6-4B5F-8C02-EBA28F14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957943"/>
          </a:xfrm>
        </p:spPr>
        <p:txBody>
          <a:bodyPr>
            <a:normAutofit/>
          </a:bodyPr>
          <a:lstStyle/>
          <a:p>
            <a:r>
              <a:rPr lang="en-US" dirty="0"/>
              <a:t>Challenge #6 Site visits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F5952-66D3-48F2-83F1-B247C6B5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7" y="718456"/>
            <a:ext cx="10071653" cy="613954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How do you schedule time to visit each training site once per six weeks?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How do you handle students who are “fired” or released from their training sites?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methods do you use to assess the viability of a training site? (ex. What if the student reports professional misconduct observed at the site?)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When do you begin planning for the next school year?</a:t>
            </a:r>
          </a:p>
          <a:p>
            <a:pPr marL="0" indent="0">
              <a:buNone/>
            </a:pP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286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721D-BAF6-4B5F-8C02-EBA28F14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957943"/>
          </a:xfrm>
        </p:spPr>
        <p:txBody>
          <a:bodyPr>
            <a:normAutofit/>
          </a:bodyPr>
          <a:lstStyle/>
          <a:p>
            <a:r>
              <a:rPr lang="en-US" dirty="0"/>
              <a:t>Challenge #7 Others and the unknown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F5952-66D3-48F2-83F1-B247C6B5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718456"/>
            <a:ext cx="8812696" cy="613954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other challenges do you face implementing the health science curricula and programs at your campus?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do you wish you had known x years ago or x months ago?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questions are still unanswered?</a:t>
            </a:r>
          </a:p>
          <a:p>
            <a:r>
              <a:rPr lang="en-US" sz="3200" dirty="0">
                <a:solidFill>
                  <a:schemeClr val="tx1"/>
                </a:solidFill>
              </a:rPr>
              <a:t>You don’t know what you don’t know until it is too late.</a:t>
            </a:r>
          </a:p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480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98D97-C7D6-4D42-98FE-930F4B2AE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en-US" dirty="0"/>
              <a:t>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0562A-2DF7-4AFA-8AC4-6077BC64A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5926"/>
            <a:ext cx="9451404" cy="6042073"/>
          </a:xfrm>
        </p:spPr>
        <p:txBody>
          <a:bodyPr>
            <a:normAutofit/>
          </a:bodyPr>
          <a:lstStyle/>
          <a:p>
            <a:r>
              <a:rPr lang="en-US" sz="3300" dirty="0"/>
              <a:t>Please, feel free to reach out to me at any time. </a:t>
            </a:r>
          </a:p>
          <a:p>
            <a:r>
              <a:rPr lang="en-US" sz="3300" dirty="0"/>
              <a:t>My contact info</a:t>
            </a:r>
          </a:p>
          <a:p>
            <a:r>
              <a:rPr lang="en-US" sz="33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Email: </a:t>
            </a:r>
            <a:r>
              <a:rPr lang="en-US" sz="33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Anna.Haro@Houstonisd.org</a:t>
            </a:r>
            <a:endParaRPr lang="en-US" sz="3300" dirty="0">
              <a:solidFill>
                <a:srgbClr val="FFFF00"/>
              </a:solidFill>
            </a:endParaRPr>
          </a:p>
          <a:p>
            <a:r>
              <a:rPr lang="en-US" sz="3300" dirty="0">
                <a:solidFill>
                  <a:schemeClr val="tx1"/>
                </a:solidFill>
              </a:rPr>
              <a:t>Remind: text the code @HaroPLC to the number 81010</a:t>
            </a:r>
          </a:p>
          <a:p>
            <a:r>
              <a:rPr lang="en-US" sz="3300" dirty="0">
                <a:solidFill>
                  <a:schemeClr val="tx1"/>
                </a:solidFill>
              </a:rPr>
              <a:t>MS TEAMs: use the HISD TEAM chat to send me a message.</a:t>
            </a:r>
          </a:p>
          <a:p>
            <a:r>
              <a:rPr lang="en-US" sz="3300" dirty="0"/>
              <a:t>Website: </a:t>
            </a:r>
            <a:r>
              <a:rPr lang="en-US" sz="3300" dirty="0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https://www.houstonisd.org/Domain/52335</a:t>
            </a:r>
            <a:endParaRPr lang="en-US" sz="33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675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ECA4-A826-401C-B08F-6C52FB97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68812"/>
            <a:ext cx="9381066" cy="1761588"/>
          </a:xfrm>
        </p:spPr>
        <p:txBody>
          <a:bodyPr>
            <a:normAutofit/>
          </a:bodyPr>
          <a:lstStyle/>
          <a:p>
            <a:r>
              <a:rPr lang="en-US" dirty="0"/>
              <a:t>Questions about the discussion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704C7-5CC2-463E-AF01-80502AEF5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036" y="1049606"/>
            <a:ext cx="9182285" cy="5983357"/>
          </a:xfrm>
        </p:spPr>
        <p:txBody>
          <a:bodyPr>
            <a:normAutofit/>
          </a:bodyPr>
          <a:lstStyle/>
          <a:p>
            <a:r>
              <a:rPr lang="en-US" sz="3800" dirty="0"/>
              <a:t>I don’t have most of the answers, but I can help find the right references and can develop a PLC for our curriculum and instructional needs.</a:t>
            </a:r>
          </a:p>
          <a:p>
            <a:r>
              <a:rPr lang="en-US" sz="38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Anna.Haro@HoustonISD.org</a:t>
            </a:r>
            <a:endParaRPr lang="en-US" sz="3800" dirty="0">
              <a:solidFill>
                <a:srgbClr val="FFFF00"/>
              </a:solidFill>
            </a:endParaRPr>
          </a:p>
          <a:p>
            <a:r>
              <a:rPr lang="en-US" sz="3800" dirty="0">
                <a:solidFill>
                  <a:schemeClr val="tx1"/>
                </a:solidFill>
              </a:rPr>
              <a:t>Text @HaroPLC to 81010</a:t>
            </a:r>
          </a:p>
          <a:p>
            <a:r>
              <a:rPr lang="en-US" sz="3800" dirty="0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https://www.houstonisd.org/Domain/52335</a:t>
            </a:r>
            <a:r>
              <a:rPr lang="en-US" sz="3800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7969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8CA8E-08E7-480E-86C8-1690E3B56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9026"/>
            <a:ext cx="8596668" cy="636104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CEA3F-C9F1-4AE5-ADA5-2362E4228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795130"/>
            <a:ext cx="11943471" cy="6062870"/>
          </a:xfrm>
        </p:spPr>
        <p:txBody>
          <a:bodyPr>
            <a:normAutofit lnSpcReduction="10000"/>
          </a:bodyPr>
          <a:lstStyle/>
          <a:p>
            <a:endParaRPr lang="en-US" sz="2600" dirty="0">
              <a:solidFill>
                <a:schemeClr val="tx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https://info.nhanow.com/blog/the-excpt-exam-what-to-expect-and-how-to-prepare</a:t>
            </a:r>
            <a:r>
              <a:rPr lang="en-US" sz="4000" dirty="0">
                <a:solidFill>
                  <a:srgbClr val="FFFF00"/>
                </a:solidFill>
              </a:rPr>
              <a:t>, accessed 16 Sep 2021.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https://www.uei.edu/blog/why-math-is-important-for-pharmacy-technicians/</a:t>
            </a:r>
            <a:r>
              <a:rPr lang="en-US" sz="4000" dirty="0">
                <a:solidFill>
                  <a:srgbClr val="FFFF00"/>
                </a:solidFill>
              </a:rPr>
              <a:t>, accessed 17 Sep 2021.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https://www.pharmacytimes.com/view/an-absence-of-essential-skills-in-the-current-healthcare-landscape</a:t>
            </a:r>
            <a:r>
              <a:rPr lang="en-US" sz="4000" dirty="0">
                <a:solidFill>
                  <a:srgbClr val="FFFF00"/>
                </a:solidFill>
              </a:rPr>
              <a:t>, accessed 17 Sep 2021.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>
              <a:solidFill>
                <a:schemeClr val="tx1"/>
              </a:solidFill>
            </a:endParaRPr>
          </a:p>
          <a:p>
            <a:endParaRPr lang="en-US" sz="2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83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74B98-9ADF-407E-8B81-1E37A7A86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885714" cy="2160588"/>
          </a:xfrm>
        </p:spPr>
        <p:txBody>
          <a:bodyPr>
            <a:normAutofit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BC585-B03F-4BAA-9307-9F018ED3F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8057"/>
            <a:ext cx="10438228" cy="55299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/>
              <a:t>Participants will evaluate the skills gap identified by health science employers.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Participants will discuss the opportunities of the health science curriculum.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Participants will compare the challenges of the health science curriculum.</a:t>
            </a:r>
          </a:p>
          <a:p>
            <a:pPr>
              <a:lnSpc>
                <a:spcPct val="150000"/>
              </a:lnSpc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423163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268A5-0508-49B0-82A5-7A7CCBBAE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0624456" cy="1393371"/>
          </a:xfrm>
        </p:spPr>
        <p:txBody>
          <a:bodyPr>
            <a:normAutofit/>
          </a:bodyPr>
          <a:lstStyle/>
          <a:p>
            <a:r>
              <a:rPr lang="en-US" dirty="0" err="1"/>
              <a:t>Objetivos</a:t>
            </a:r>
            <a:r>
              <a:rPr lang="en-US" dirty="0"/>
              <a:t> de </a:t>
            </a:r>
            <a:r>
              <a:rPr lang="en-US" dirty="0" err="1"/>
              <a:t>aprendizaje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33221-6D09-420C-A433-8491BF620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0"/>
            <a:ext cx="9696284" cy="6096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3300" dirty="0"/>
              <a:t>Los participantes evaluarán la brecha de habilidades identificada por los empleadores de ciencias de la salud.</a:t>
            </a:r>
          </a:p>
          <a:p>
            <a:pPr>
              <a:lnSpc>
                <a:spcPct val="150000"/>
              </a:lnSpc>
            </a:pPr>
            <a:r>
              <a:rPr lang="es-ES" sz="3300" dirty="0"/>
              <a:t>Los participantes discutirán las oportunidades del plan de estudios de ciencias de la salud.</a:t>
            </a:r>
          </a:p>
          <a:p>
            <a:pPr>
              <a:lnSpc>
                <a:spcPct val="150000"/>
              </a:lnSpc>
            </a:pPr>
            <a:r>
              <a:rPr lang="es-ES" sz="3300" dirty="0"/>
              <a:t>Los participantes compararán los desafíos del plan de estudios de ciencias de la salud.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8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76EF5A4-5AFC-4DAC-A79C-93DAD484B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1C472CC-BF75-49B1-8118-19A7D015B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7045"/>
            <a:ext cx="110608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es-E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35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01176-5691-4D05-A833-5A8DAF1F0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4105"/>
            <a:ext cx="8596668" cy="1320800"/>
          </a:xfrm>
        </p:spPr>
        <p:txBody>
          <a:bodyPr/>
          <a:lstStyle/>
          <a:p>
            <a:r>
              <a:rPr lang="en-US" dirty="0"/>
              <a:t>Getting to know each 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6261F-9FF2-4973-931B-394CF9746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421" y="984739"/>
            <a:ext cx="9580099" cy="5873262"/>
          </a:xfrm>
        </p:spPr>
        <p:txBody>
          <a:bodyPr>
            <a:noAutofit/>
          </a:bodyPr>
          <a:lstStyle/>
          <a:p>
            <a:r>
              <a:rPr lang="en-US" sz="3300" dirty="0">
                <a:solidFill>
                  <a:srgbClr val="FFFF00"/>
                </a:solidFill>
              </a:rPr>
              <a:t>Type your campus name and current course(s) in the TEAMs chat.</a:t>
            </a:r>
          </a:p>
          <a:p>
            <a:r>
              <a:rPr lang="en-US" sz="3300" dirty="0"/>
              <a:t>My background in health care and education</a:t>
            </a:r>
          </a:p>
          <a:p>
            <a:r>
              <a:rPr lang="en-US" sz="3300" dirty="0"/>
              <a:t>How many years have you taught in public schools? And how many in HISD?</a:t>
            </a:r>
          </a:p>
          <a:p>
            <a:r>
              <a:rPr lang="en-US" sz="3300" dirty="0">
                <a:solidFill>
                  <a:srgbClr val="FFFF00"/>
                </a:solidFill>
              </a:rPr>
              <a:t>Do you have any personal learning goals for attending today’s PD session? Or are you just looking for the hours?</a:t>
            </a:r>
          </a:p>
        </p:txBody>
      </p:sp>
    </p:spTree>
    <p:extLst>
      <p:ext uri="{BB962C8B-B14F-4D97-AF65-F5344CB8AC3E}">
        <p14:creationId xmlns:p14="http://schemas.microsoft.com/office/powerpoint/2010/main" val="288189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AEBD-7913-4790-AD3D-E0EF1E835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en-US" dirty="0"/>
              <a:t>Health Care Students: Skills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70AE2-83B3-4830-8A61-3926B5BAB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887896"/>
            <a:ext cx="10335223" cy="5970103"/>
          </a:xfrm>
        </p:spPr>
        <p:txBody>
          <a:bodyPr>
            <a:normAutofit fontScale="92500"/>
          </a:bodyPr>
          <a:lstStyle/>
          <a:p>
            <a:r>
              <a:rPr lang="en-US" sz="3300" dirty="0"/>
              <a:t>The Skills Gap list is comprised from a variety of sources, including current health care practitioner feedback, blog publication from National Healthcare Association (NHA), Pharmacy Times, and others.</a:t>
            </a:r>
          </a:p>
          <a:p>
            <a:pPr>
              <a:buFont typeface="+mj-lt"/>
              <a:buAutoNum type="arabicPeriod"/>
            </a:pPr>
            <a:r>
              <a:rPr lang="en-US" sz="3300" dirty="0"/>
              <a:t>Pharmacy calculations and math skills (Pharmacy Times, UEI College)</a:t>
            </a:r>
          </a:p>
          <a:p>
            <a:pPr>
              <a:buFont typeface="+mj-lt"/>
              <a:buAutoNum type="arabicPeriod"/>
            </a:pPr>
            <a:r>
              <a:rPr lang="en-US" sz="3300" dirty="0"/>
              <a:t>Conflict resolution (both inter- and intra-personal conflict)</a:t>
            </a:r>
          </a:p>
          <a:p>
            <a:pPr>
              <a:buFont typeface="+mj-lt"/>
              <a:buAutoNum type="arabicPeriod"/>
            </a:pPr>
            <a:r>
              <a:rPr lang="en-US" sz="3300" dirty="0"/>
              <a:t>Critical thinking and problem-solving skills (NHA)</a:t>
            </a:r>
          </a:p>
          <a:p>
            <a:pPr>
              <a:buFont typeface="+mj-lt"/>
              <a:buAutoNum type="arabicPeriod"/>
            </a:pPr>
            <a:r>
              <a:rPr lang="en-US" sz="3300" dirty="0"/>
              <a:t>Verbal communication</a:t>
            </a:r>
          </a:p>
          <a:p>
            <a:pPr>
              <a:buFont typeface="+mj-lt"/>
              <a:buAutoNum type="arabicPeriod"/>
            </a:pPr>
            <a:r>
              <a:rPr lang="en-US" sz="3300" dirty="0"/>
              <a:t>Punctuality</a:t>
            </a:r>
          </a:p>
        </p:txBody>
      </p:sp>
    </p:spTree>
    <p:extLst>
      <p:ext uri="{BB962C8B-B14F-4D97-AF65-F5344CB8AC3E}">
        <p14:creationId xmlns:p14="http://schemas.microsoft.com/office/powerpoint/2010/main" val="196351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9088E-81AC-4F46-BDEF-AB4168DC2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C16DF-E576-43B1-B582-D82298B60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3" y="1007165"/>
            <a:ext cx="10787269" cy="5850835"/>
          </a:xfrm>
        </p:spPr>
        <p:txBody>
          <a:bodyPr>
            <a:noAutofit/>
          </a:bodyPr>
          <a:lstStyle/>
          <a:p>
            <a:r>
              <a:rPr lang="en-US" sz="2900" dirty="0"/>
              <a:t>Student diversity: multi-cultural and multi-lingual, build patient connections in the real world.</a:t>
            </a:r>
          </a:p>
          <a:p>
            <a:r>
              <a:rPr lang="en-US" sz="2900" dirty="0"/>
              <a:t>TMC resources: we are located in proximity to the largest and most advanced medical center in the world.</a:t>
            </a:r>
          </a:p>
          <a:p>
            <a:r>
              <a:rPr lang="en-US" sz="2900" dirty="0"/>
              <a:t>District size: students can transfer to magnet programs and choose programs of interest, potential for department support and district collaboration (PLC)</a:t>
            </a:r>
          </a:p>
          <a:p>
            <a:r>
              <a:rPr lang="en-US" sz="2900" dirty="0"/>
              <a:t>City resources: community partnerships, pharmacies and primary care at every corner.</a:t>
            </a:r>
          </a:p>
          <a:p>
            <a:r>
              <a:rPr lang="en-US" sz="2900" dirty="0"/>
              <a:t>Outreach potential: opportunities for student engagement at local health fairs, non-profit collaboration, service-learning events and others.</a:t>
            </a:r>
          </a:p>
        </p:txBody>
      </p:sp>
    </p:spTree>
    <p:extLst>
      <p:ext uri="{BB962C8B-B14F-4D97-AF65-F5344CB8AC3E}">
        <p14:creationId xmlns:p14="http://schemas.microsoft.com/office/powerpoint/2010/main" val="346400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721D-BAF6-4B5F-8C02-EBA28F14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957943"/>
          </a:xfrm>
        </p:spPr>
        <p:txBody>
          <a:bodyPr>
            <a:normAutofit/>
          </a:bodyPr>
          <a:lstStyle/>
          <a:p>
            <a:r>
              <a:rPr lang="en-US" dirty="0"/>
              <a:t>Challenge #1: Student Mobility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F5952-66D3-48F2-83F1-B247C6B5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2766" y="718456"/>
            <a:ext cx="12284765" cy="613954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Houston ISD teaches a student population that is highly mobile. 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The student population includes those with movement between different schools and movement between different school districts.</a:t>
            </a:r>
          </a:p>
          <a:p>
            <a:r>
              <a:rPr lang="en-US" sz="3200" i="0" dirty="0">
                <a:solidFill>
                  <a:schemeClr val="tx1"/>
                </a:solidFill>
                <a:effectLst/>
              </a:rPr>
              <a:t>Furthermore, several </a:t>
            </a:r>
            <a:r>
              <a:rPr lang="en-US" sz="3200" dirty="0">
                <a:solidFill>
                  <a:schemeClr val="tx1"/>
                </a:solidFill>
              </a:rPr>
              <a:t>HISD</a:t>
            </a:r>
            <a:r>
              <a:rPr lang="en-US" sz="3200" i="0" dirty="0">
                <a:solidFill>
                  <a:schemeClr val="tx1"/>
                </a:solidFill>
                <a:effectLst/>
              </a:rPr>
              <a:t> transfer students attend more than</a:t>
            </a:r>
            <a:r>
              <a:rPr lang="en-US" sz="3200" dirty="0">
                <a:solidFill>
                  <a:schemeClr val="tx1"/>
                </a:solidFill>
              </a:rPr>
              <a:t> two different schools within the same academic year.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goal should be to provide consistency and continuity to all students, especially those whose SEL needs are higher due to mobility and home-related issues.</a:t>
            </a:r>
          </a:p>
          <a:p>
            <a:r>
              <a:rPr lang="en-US" sz="3200" dirty="0">
                <a:solidFill>
                  <a:srgbClr val="FFFF00"/>
                </a:solidFill>
              </a:rPr>
              <a:t>Discuss: How does student mobility affect your health science program and the program goals on your campus?</a:t>
            </a:r>
          </a:p>
        </p:txBody>
      </p:sp>
    </p:spTree>
    <p:extLst>
      <p:ext uri="{BB962C8B-B14F-4D97-AF65-F5344CB8AC3E}">
        <p14:creationId xmlns:p14="http://schemas.microsoft.com/office/powerpoint/2010/main" val="363613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721D-BAF6-4B5F-8C02-EBA28F14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957943"/>
          </a:xfrm>
        </p:spPr>
        <p:txBody>
          <a:bodyPr>
            <a:normAutofit/>
          </a:bodyPr>
          <a:lstStyle/>
          <a:p>
            <a:r>
              <a:rPr lang="en-US" dirty="0"/>
              <a:t>Challenge #2: COVID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F5952-66D3-48F2-83F1-B247C6B5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98" y="957943"/>
            <a:ext cx="9980359" cy="613954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Have your practicum students been provided adequate practice sites during COVID?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responses have you received from parents, students, and practice sites?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Do your practice sites require vaccinations, orientation, and other on-boarding? </a:t>
            </a:r>
          </a:p>
        </p:txBody>
      </p:sp>
    </p:spTree>
    <p:extLst>
      <p:ext uri="{BB962C8B-B14F-4D97-AF65-F5344CB8AC3E}">
        <p14:creationId xmlns:p14="http://schemas.microsoft.com/office/powerpoint/2010/main" val="3784420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721D-BAF6-4B5F-8C02-EBA28F14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957943"/>
          </a:xfrm>
        </p:spPr>
        <p:txBody>
          <a:bodyPr>
            <a:normAutofit/>
          </a:bodyPr>
          <a:lstStyle/>
          <a:p>
            <a:r>
              <a:rPr lang="en-US" dirty="0"/>
              <a:t>Challenge #3: Certification Curricula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F5952-66D3-48F2-83F1-B247C6B5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718456"/>
            <a:ext cx="10694504" cy="613954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resources do you currently use for the industry-based certification exams?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What text or reference guide do you use to train students?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How does your campus handle high turnover in the health science department?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Do the new health science teachers at your campus receive curriculum resources and guidance from administration?</a:t>
            </a:r>
          </a:p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4119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1102818C2144489E09ECC2369AFA50" ma:contentTypeVersion="9" ma:contentTypeDescription="Create a new document." ma:contentTypeScope="" ma:versionID="bc5f2f060c85c6cb61870c8f3f66c526">
  <xsd:schema xmlns:xsd="http://www.w3.org/2001/XMLSchema" xmlns:xs="http://www.w3.org/2001/XMLSchema" xmlns:p="http://schemas.microsoft.com/office/2006/metadata/properties" xmlns:ns3="ba1fd6fd-034e-4604-8e95-cb5a529b65c2" xmlns:ns4="636e7503-8436-415c-b5b4-5e89a03acea4" targetNamespace="http://schemas.microsoft.com/office/2006/metadata/properties" ma:root="true" ma:fieldsID="c125f9402fba02ac2bcc79505dcbc36d" ns3:_="" ns4:_="">
    <xsd:import namespace="ba1fd6fd-034e-4604-8e95-cb5a529b65c2"/>
    <xsd:import namespace="636e7503-8436-415c-b5b4-5e89a03ace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1fd6fd-034e-4604-8e95-cb5a529b6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e7503-8436-415c-b5b4-5e89a03ace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BEAA3C-2EF7-4C53-8A37-776D44D794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1fd6fd-034e-4604-8e95-cb5a529b65c2"/>
    <ds:schemaRef ds:uri="636e7503-8436-415c-b5b4-5e89a03ace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72BF97-ADD9-4215-A334-16439452C770}">
  <ds:schemaRefs>
    <ds:schemaRef ds:uri="http://schemas.microsoft.com/office/2006/documentManagement/types"/>
    <ds:schemaRef ds:uri="ba1fd6fd-034e-4604-8e95-cb5a529b65c2"/>
    <ds:schemaRef ds:uri="http://schemas.microsoft.com/office/infopath/2007/PartnerControls"/>
    <ds:schemaRef ds:uri="636e7503-8436-415c-b5b4-5e89a03acea4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8EECBB-A3F6-4A56-A766-57638F8523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7456</TotalTime>
  <Words>970</Words>
  <Application>Microsoft Office PowerPoint</Application>
  <PresentationFormat>Widescreen</PresentationFormat>
  <Paragraphs>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inherit</vt:lpstr>
      <vt:lpstr>Trebuchet MS</vt:lpstr>
      <vt:lpstr>Wingdings 3</vt:lpstr>
      <vt:lpstr>Facet</vt:lpstr>
      <vt:lpstr>Health Science Curriculum, Part 2: Skills Gap, Opportunities, and Challenges</vt:lpstr>
      <vt:lpstr>LEARNING OBJECTIVES</vt:lpstr>
      <vt:lpstr>Objetivos de aprendizaje</vt:lpstr>
      <vt:lpstr>Getting to know each other</vt:lpstr>
      <vt:lpstr>Health Care Students: Skills Gap</vt:lpstr>
      <vt:lpstr>Opportunities</vt:lpstr>
      <vt:lpstr>Challenge #1: Student Mobility</vt:lpstr>
      <vt:lpstr>Challenge #2: COVID</vt:lpstr>
      <vt:lpstr>Challenge #3: Certification Curricula</vt:lpstr>
      <vt:lpstr>Challenge #4: Classroom Supplies</vt:lpstr>
      <vt:lpstr>Challenge #5: Affiliation Agreements</vt:lpstr>
      <vt:lpstr>Challenge #6 Site visits</vt:lpstr>
      <vt:lpstr>Challenge #7 Others and the unknown</vt:lpstr>
      <vt:lpstr>Contact info</vt:lpstr>
      <vt:lpstr>Questions about the discussion today?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CVD Cardiac Arrythmias</dc:title>
  <dc:creator>Haro, Anna H</dc:creator>
  <cp:lastModifiedBy>Haro, Anna H</cp:lastModifiedBy>
  <cp:revision>126</cp:revision>
  <dcterms:created xsi:type="dcterms:W3CDTF">2021-03-08T09:14:25Z</dcterms:created>
  <dcterms:modified xsi:type="dcterms:W3CDTF">2021-09-17T05:53:10Z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0x010100C31102818C2144489E09ECC2369AFA50</vt:lpwstr>
  </property>
</Properties>
</file>